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0A11499-E323-4139-A6DC-A87A28A6CA96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80" d="100"/>
          <a:sy n="180" d="100"/>
        </p:scale>
        <p:origin x="132" y="-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84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12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673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567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50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8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24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767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43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2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47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96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26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16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9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09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E12773-0083-4472-8A9D-DE24B13AFD46}" type="datetimeFigureOut">
              <a:rPr lang="es-ES" smtClean="0"/>
              <a:t>27/07/2021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5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3ED28-A7E2-4EB2-AAE1-6E75CDD51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LEAGUE OF LEGENDS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F6AE6-7551-4EE7-BC40-6165518CA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Introducción al juego</a:t>
            </a:r>
          </a:p>
        </p:txBody>
      </p:sp>
    </p:spTree>
    <p:extLst>
      <p:ext uri="{BB962C8B-B14F-4D97-AF65-F5344CB8AC3E}">
        <p14:creationId xmlns:p14="http://schemas.microsoft.com/office/powerpoint/2010/main" val="204626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75A84C-FEB7-4A32-B327-22E9A19E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Unos datos para empezar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AF42CE4-B02B-4C33-88DD-1F3686F5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Dos equipos de 5 jugadores</a:t>
            </a:r>
          </a:p>
          <a:p>
            <a:r>
              <a:rPr lang="es-ES" dirty="0"/>
              <a:t>Juego de estrategia tipo MOBA (</a:t>
            </a:r>
            <a:r>
              <a:rPr lang="es-ES" dirty="0" err="1"/>
              <a:t>Multiplayer</a:t>
            </a:r>
            <a:r>
              <a:rPr lang="es-ES" dirty="0"/>
              <a:t> Online </a:t>
            </a:r>
            <a:r>
              <a:rPr lang="es-ES" dirty="0" err="1"/>
              <a:t>Battle</a:t>
            </a:r>
            <a:r>
              <a:rPr lang="es-ES" dirty="0"/>
              <a:t> Arena)</a:t>
            </a:r>
          </a:p>
          <a:p>
            <a:r>
              <a:rPr lang="es-ES" dirty="0"/>
              <a:t>Lanzado en 2011</a:t>
            </a:r>
          </a:p>
          <a:p>
            <a:r>
              <a:rPr lang="es-ES" dirty="0"/>
              <a:t>Beneficio de 1750 millones de dólares en 2020</a:t>
            </a:r>
          </a:p>
          <a:p>
            <a:r>
              <a:rPr lang="es-ES" dirty="0"/>
              <a:t>115 millones de jugadores activos mensuales en 2020</a:t>
            </a:r>
          </a:p>
        </p:txBody>
      </p:sp>
    </p:spTree>
    <p:extLst>
      <p:ext uri="{BB962C8B-B14F-4D97-AF65-F5344CB8AC3E}">
        <p14:creationId xmlns:p14="http://schemas.microsoft.com/office/powerpoint/2010/main" val="132306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F63B0-245B-4056-B649-BB1478B2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juego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C55026-EE0C-473B-9C77-87BCD4CF9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922" y="1853248"/>
            <a:ext cx="5354895" cy="4200245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174F04-8621-4BD2-8AA8-2D70DC6E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1853248"/>
            <a:ext cx="6139401" cy="4892785"/>
          </a:xfrm>
        </p:spPr>
        <p:txBody>
          <a:bodyPr/>
          <a:lstStyle/>
          <a:p>
            <a:r>
              <a:rPr lang="es-ES" dirty="0"/>
              <a:t>Mapa con 3 calles: top, </a:t>
            </a:r>
            <a:r>
              <a:rPr lang="es-ES" dirty="0" err="1"/>
              <a:t>mid</a:t>
            </a:r>
            <a:r>
              <a:rPr lang="es-ES" dirty="0"/>
              <a:t> y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El terreno entre calles se denomina jungla</a:t>
            </a:r>
          </a:p>
          <a:p>
            <a:r>
              <a:rPr lang="es-ES" dirty="0"/>
              <a:t>El reparto de los jugadores por equipo es el siguiente</a:t>
            </a:r>
          </a:p>
          <a:p>
            <a:pPr lvl="1"/>
            <a:r>
              <a:rPr lang="es-ES" dirty="0"/>
              <a:t>Uno a top</a:t>
            </a:r>
          </a:p>
          <a:p>
            <a:pPr lvl="1"/>
            <a:r>
              <a:rPr lang="es-ES" dirty="0"/>
              <a:t>Uno en la jungla</a:t>
            </a:r>
          </a:p>
          <a:p>
            <a:pPr lvl="1"/>
            <a:r>
              <a:rPr lang="es-ES" dirty="0"/>
              <a:t>Uno a </a:t>
            </a:r>
            <a:r>
              <a:rPr lang="es-ES" dirty="0" err="1"/>
              <a:t>mid</a:t>
            </a:r>
            <a:endParaRPr lang="es-ES" dirty="0"/>
          </a:p>
          <a:p>
            <a:pPr lvl="1"/>
            <a:r>
              <a:rPr lang="es-ES" dirty="0"/>
              <a:t>Dos a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Se gana destruyendo la base del equipo rival</a:t>
            </a:r>
          </a:p>
          <a:p>
            <a:r>
              <a:rPr lang="es-ES" dirty="0"/>
              <a:t>Tres torres por línea, un inhibidor por línea, dos torres protegen el nexo.</a:t>
            </a:r>
          </a:p>
          <a:p>
            <a:r>
              <a:rPr lang="es-ES" dirty="0"/>
              <a:t>Ganar oro para comprar objetos, mejorar al campeón y ser más fuerte que el rival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C6BE24-634D-4141-8EC5-899456D207D3}"/>
              </a:ext>
            </a:extLst>
          </p:cNvPr>
          <p:cNvSpPr txBox="1"/>
          <p:nvPr/>
        </p:nvSpPr>
        <p:spPr>
          <a:xfrm>
            <a:off x="755780" y="247261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56DE574-58C0-4890-95F2-58D1C2427BAF}"/>
              </a:ext>
            </a:extLst>
          </p:cNvPr>
          <p:cNvCxnSpPr>
            <a:cxnSpLocks/>
          </p:cNvCxnSpPr>
          <p:nvPr/>
        </p:nvCxnSpPr>
        <p:spPr>
          <a:xfrm flipH="1">
            <a:off x="763531" y="3077771"/>
            <a:ext cx="3369" cy="198243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112C5-F575-42F0-B19A-3474FDF346A4}"/>
              </a:ext>
            </a:extLst>
          </p:cNvPr>
          <p:cNvCxnSpPr>
            <a:cxnSpLocks/>
          </p:cNvCxnSpPr>
          <p:nvPr/>
        </p:nvCxnSpPr>
        <p:spPr>
          <a:xfrm flipV="1">
            <a:off x="1459684" y="2367341"/>
            <a:ext cx="2619647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B6ACA8-6315-4422-8FB3-165ED31110FE}"/>
              </a:ext>
            </a:extLst>
          </p:cNvPr>
          <p:cNvSpPr txBox="1"/>
          <p:nvPr/>
        </p:nvSpPr>
        <p:spPr>
          <a:xfrm>
            <a:off x="2364061" y="376787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Mid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E56491C-68B8-4308-A9A1-2813F52FCAEA}"/>
              </a:ext>
            </a:extLst>
          </p:cNvPr>
          <p:cNvCxnSpPr>
            <a:cxnSpLocks/>
          </p:cNvCxnSpPr>
          <p:nvPr/>
        </p:nvCxnSpPr>
        <p:spPr>
          <a:xfrm flipV="1">
            <a:off x="1019048" y="4156215"/>
            <a:ext cx="1304702" cy="106365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F13E155-F4C8-47E2-B894-8691EC29C36B}"/>
              </a:ext>
            </a:extLst>
          </p:cNvPr>
          <p:cNvCxnSpPr>
            <a:cxnSpLocks/>
          </p:cNvCxnSpPr>
          <p:nvPr/>
        </p:nvCxnSpPr>
        <p:spPr>
          <a:xfrm flipV="1">
            <a:off x="2937501" y="2657278"/>
            <a:ext cx="1260358" cy="10680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891491-C4D1-43DF-8AB0-F6B61EDE1578}"/>
              </a:ext>
            </a:extLst>
          </p:cNvPr>
          <p:cNvSpPr txBox="1"/>
          <p:nvPr/>
        </p:nvSpPr>
        <p:spPr>
          <a:xfrm>
            <a:off x="4197859" y="50501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Bot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DFBE823-BAC4-4657-BB56-45C8186ED80C}"/>
              </a:ext>
            </a:extLst>
          </p:cNvPr>
          <p:cNvCxnSpPr>
            <a:cxnSpLocks/>
          </p:cNvCxnSpPr>
          <p:nvPr/>
        </p:nvCxnSpPr>
        <p:spPr>
          <a:xfrm flipV="1">
            <a:off x="1190847" y="5535950"/>
            <a:ext cx="3046227" cy="7172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B5D6926-09ED-422E-BD90-3EF2183DEF19}"/>
              </a:ext>
            </a:extLst>
          </p:cNvPr>
          <p:cNvCxnSpPr>
            <a:cxnSpLocks/>
          </p:cNvCxnSpPr>
          <p:nvPr/>
        </p:nvCxnSpPr>
        <p:spPr>
          <a:xfrm>
            <a:off x="4701278" y="2708439"/>
            <a:ext cx="0" cy="211874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4D0FA2-8D54-4042-84E6-4D851E787EC0}"/>
              </a:ext>
            </a:extLst>
          </p:cNvPr>
          <p:cNvSpPr txBox="1"/>
          <p:nvPr/>
        </p:nvSpPr>
        <p:spPr>
          <a:xfrm>
            <a:off x="2241019" y="469087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86877CE-D6FD-4A9B-B2AA-E2ED2E388E12}"/>
              </a:ext>
            </a:extLst>
          </p:cNvPr>
          <p:cNvSpPr txBox="1"/>
          <p:nvPr/>
        </p:nvSpPr>
        <p:spPr>
          <a:xfrm>
            <a:off x="2229981" y="27084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3D294A3-B9AB-4686-AB05-F8A73F00A24D}"/>
              </a:ext>
            </a:extLst>
          </p:cNvPr>
          <p:cNvSpPr txBox="1"/>
          <p:nvPr/>
        </p:nvSpPr>
        <p:spPr>
          <a:xfrm>
            <a:off x="3399861" y="364433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1AB7308-B124-4865-B02E-0E4F3F8F2643}"/>
              </a:ext>
            </a:extLst>
          </p:cNvPr>
          <p:cNvSpPr txBox="1"/>
          <p:nvPr/>
        </p:nvSpPr>
        <p:spPr>
          <a:xfrm>
            <a:off x="1013284" y="36639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24A804C-04BE-4D6B-95C4-B1423282931B}"/>
              </a:ext>
            </a:extLst>
          </p:cNvPr>
          <p:cNvSpPr/>
          <p:nvPr/>
        </p:nvSpPr>
        <p:spPr>
          <a:xfrm>
            <a:off x="614922" y="5275689"/>
            <a:ext cx="336692" cy="331984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1CACDC5-AF5E-4E06-A79C-11C31C0B70D6}"/>
              </a:ext>
            </a:extLst>
          </p:cNvPr>
          <p:cNvSpPr/>
          <p:nvPr/>
        </p:nvSpPr>
        <p:spPr>
          <a:xfrm>
            <a:off x="4284078" y="2318180"/>
            <a:ext cx="311636" cy="31816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3F40A48-DD7E-4409-8A72-25706CA5BA7B}"/>
              </a:ext>
            </a:extLst>
          </p:cNvPr>
          <p:cNvSpPr txBox="1"/>
          <p:nvPr/>
        </p:nvSpPr>
        <p:spPr>
          <a:xfrm>
            <a:off x="482544" y="5441681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Nexo</a:t>
            </a:r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6F90552-FA14-4E48-B0FE-A6C428D4C496}"/>
              </a:ext>
            </a:extLst>
          </p:cNvPr>
          <p:cNvSpPr txBox="1"/>
          <p:nvPr/>
        </p:nvSpPr>
        <p:spPr>
          <a:xfrm>
            <a:off x="4120738" y="205956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Nexo</a:t>
            </a:r>
            <a:endParaRPr lang="es-ES" dirty="0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316AAB5-42DF-4191-9AF2-9DF695522440}"/>
              </a:ext>
            </a:extLst>
          </p:cNvPr>
          <p:cNvCxnSpPr/>
          <p:nvPr/>
        </p:nvCxnSpPr>
        <p:spPr>
          <a:xfrm>
            <a:off x="376309" y="2893105"/>
            <a:ext cx="26883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622F5702-99FF-41FF-97BF-3B898D89D6C5}"/>
              </a:ext>
            </a:extLst>
          </p:cNvPr>
          <p:cNvCxnSpPr/>
          <p:nvPr/>
        </p:nvCxnSpPr>
        <p:spPr>
          <a:xfrm flipH="1" flipV="1">
            <a:off x="835894" y="4049480"/>
            <a:ext cx="183154" cy="19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9DD52B9-52A8-4162-B9DC-94C88D00840D}"/>
              </a:ext>
            </a:extLst>
          </p:cNvPr>
          <p:cNvCxnSpPr>
            <a:cxnSpLocks/>
          </p:cNvCxnSpPr>
          <p:nvPr/>
        </p:nvCxnSpPr>
        <p:spPr>
          <a:xfrm>
            <a:off x="376309" y="4688040"/>
            <a:ext cx="24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A818BD1-03A6-4223-A666-30CCF5F43E3E}"/>
              </a:ext>
            </a:extLst>
          </p:cNvPr>
          <p:cNvCxnSpPr>
            <a:cxnSpLocks/>
          </p:cNvCxnSpPr>
          <p:nvPr/>
        </p:nvCxnSpPr>
        <p:spPr>
          <a:xfrm flipH="1">
            <a:off x="1050894" y="5353276"/>
            <a:ext cx="295112" cy="2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3CA39F9-32F9-44E7-9D09-4D56E1366960}"/>
              </a:ext>
            </a:extLst>
          </p:cNvPr>
          <p:cNvCxnSpPr/>
          <p:nvPr/>
        </p:nvCxnSpPr>
        <p:spPr>
          <a:xfrm flipV="1">
            <a:off x="1727791" y="5616451"/>
            <a:ext cx="0" cy="26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8DCD596-B5C4-42DB-89A7-273BC5BCC8F8}"/>
              </a:ext>
            </a:extLst>
          </p:cNvPr>
          <p:cNvCxnSpPr/>
          <p:nvPr/>
        </p:nvCxnSpPr>
        <p:spPr>
          <a:xfrm>
            <a:off x="2364061" y="5275689"/>
            <a:ext cx="187753" cy="210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CBB50BF8-5DE4-4AC1-BE68-6ABD34F71446}"/>
              </a:ext>
            </a:extLst>
          </p:cNvPr>
          <p:cNvCxnSpPr>
            <a:cxnSpLocks/>
          </p:cNvCxnSpPr>
          <p:nvPr/>
        </p:nvCxnSpPr>
        <p:spPr>
          <a:xfrm flipV="1">
            <a:off x="3726711" y="5652611"/>
            <a:ext cx="53163" cy="307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6FAF2687-1244-48F3-A339-23D86F5ECBB0}"/>
              </a:ext>
            </a:extLst>
          </p:cNvPr>
          <p:cNvCxnSpPr/>
          <p:nvPr/>
        </p:nvCxnSpPr>
        <p:spPr>
          <a:xfrm flipH="1" flipV="1">
            <a:off x="4839617" y="4688040"/>
            <a:ext cx="296492" cy="5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26CB631B-86EC-451A-853B-F20E60ED038E}"/>
              </a:ext>
            </a:extLst>
          </p:cNvPr>
          <p:cNvCxnSpPr>
            <a:cxnSpLocks/>
          </p:cNvCxnSpPr>
          <p:nvPr/>
        </p:nvCxnSpPr>
        <p:spPr>
          <a:xfrm>
            <a:off x="4306651" y="3499898"/>
            <a:ext cx="177043" cy="16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FA812A46-EDA5-4FA1-A3E5-531B1CBBEC99}"/>
              </a:ext>
            </a:extLst>
          </p:cNvPr>
          <p:cNvCxnSpPr/>
          <p:nvPr/>
        </p:nvCxnSpPr>
        <p:spPr>
          <a:xfrm flipH="1">
            <a:off x="4701278" y="3112657"/>
            <a:ext cx="286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E1B92567-0A62-49DB-AC29-2D3983E09406}"/>
              </a:ext>
            </a:extLst>
          </p:cNvPr>
          <p:cNvCxnSpPr>
            <a:cxnSpLocks/>
          </p:cNvCxnSpPr>
          <p:nvPr/>
        </p:nvCxnSpPr>
        <p:spPr>
          <a:xfrm flipV="1">
            <a:off x="3868098" y="2493904"/>
            <a:ext cx="329761" cy="3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2348C7F8-C994-4C2C-9766-7AA599031771}"/>
              </a:ext>
            </a:extLst>
          </p:cNvPr>
          <p:cNvCxnSpPr/>
          <p:nvPr/>
        </p:nvCxnSpPr>
        <p:spPr>
          <a:xfrm>
            <a:off x="3412840" y="2841944"/>
            <a:ext cx="0" cy="27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93187A52-275B-4E0C-B225-5774B47C688F}"/>
              </a:ext>
            </a:extLst>
          </p:cNvPr>
          <p:cNvCxnSpPr>
            <a:cxnSpLocks/>
          </p:cNvCxnSpPr>
          <p:nvPr/>
        </p:nvCxnSpPr>
        <p:spPr>
          <a:xfrm flipH="1" flipV="1">
            <a:off x="3216350" y="3663910"/>
            <a:ext cx="163460" cy="28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C9A1E0E2-06E7-46E1-A687-BB05F8D9DC54}"/>
              </a:ext>
            </a:extLst>
          </p:cNvPr>
          <p:cNvCxnSpPr/>
          <p:nvPr/>
        </p:nvCxnSpPr>
        <p:spPr>
          <a:xfrm flipH="1" flipV="1">
            <a:off x="3886740" y="2985438"/>
            <a:ext cx="133327" cy="26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DFF4A55F-1C1F-4B3C-9F92-CC21D0A1A8A7}"/>
              </a:ext>
            </a:extLst>
          </p:cNvPr>
          <p:cNvCxnSpPr/>
          <p:nvPr/>
        </p:nvCxnSpPr>
        <p:spPr>
          <a:xfrm flipH="1">
            <a:off x="1754642" y="1982513"/>
            <a:ext cx="171006" cy="254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BDDD1A57-0453-47BC-8A81-222D565DF54F}"/>
              </a:ext>
            </a:extLst>
          </p:cNvPr>
          <p:cNvCxnSpPr>
            <a:cxnSpLocks/>
          </p:cNvCxnSpPr>
          <p:nvPr/>
        </p:nvCxnSpPr>
        <p:spPr>
          <a:xfrm flipH="1" flipV="1">
            <a:off x="2897372" y="2462843"/>
            <a:ext cx="116958" cy="23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AE8794AD-E53D-4EC2-A2F1-A52B249F4DCC}"/>
              </a:ext>
            </a:extLst>
          </p:cNvPr>
          <p:cNvCxnSpPr>
            <a:cxnSpLocks/>
          </p:cNvCxnSpPr>
          <p:nvPr/>
        </p:nvCxnSpPr>
        <p:spPr>
          <a:xfrm>
            <a:off x="3519368" y="2026034"/>
            <a:ext cx="48312" cy="2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CE47B71D-1E28-4D18-960E-41A7541D3C3E}"/>
              </a:ext>
            </a:extLst>
          </p:cNvPr>
          <p:cNvCxnSpPr>
            <a:cxnSpLocks/>
          </p:cNvCxnSpPr>
          <p:nvPr/>
        </p:nvCxnSpPr>
        <p:spPr>
          <a:xfrm flipH="1" flipV="1">
            <a:off x="1562987" y="4841607"/>
            <a:ext cx="191655" cy="20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583FE704-8907-48EF-BD5F-A421004B475A}"/>
              </a:ext>
            </a:extLst>
          </p:cNvPr>
          <p:cNvCxnSpPr>
            <a:cxnSpLocks/>
          </p:cNvCxnSpPr>
          <p:nvPr/>
        </p:nvCxnSpPr>
        <p:spPr>
          <a:xfrm>
            <a:off x="1754642" y="4247707"/>
            <a:ext cx="195117" cy="23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3526A144-1E68-4D88-AF73-E3523415F05F}"/>
              </a:ext>
            </a:extLst>
          </p:cNvPr>
          <p:cNvCxnSpPr/>
          <p:nvPr/>
        </p:nvCxnSpPr>
        <p:spPr>
          <a:xfrm>
            <a:off x="2229981" y="3767810"/>
            <a:ext cx="0" cy="295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0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8122E54-7CDE-411C-A8AA-6DF2EEDF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campeones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856576-84E4-41D3-973A-0DB98A19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3516"/>
            <a:ext cx="8946541" cy="551156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Cada jugador escoge un campeón y una posición antes de entrar a partida</a:t>
            </a:r>
          </a:p>
          <a:p>
            <a:r>
              <a:rPr lang="es-ES" dirty="0"/>
              <a:t>Actualmente existen 155 campeones</a:t>
            </a:r>
          </a:p>
          <a:p>
            <a:r>
              <a:rPr lang="es-ES" dirty="0"/>
              <a:t>Los campeones están categorizados en varios tipos</a:t>
            </a:r>
          </a:p>
          <a:p>
            <a:pPr lvl="1"/>
            <a:r>
              <a:rPr lang="es-ES" dirty="0"/>
              <a:t>Tirador</a:t>
            </a:r>
          </a:p>
          <a:p>
            <a:pPr lvl="1"/>
            <a:r>
              <a:rPr lang="es-ES" dirty="0"/>
              <a:t>Apoyo</a:t>
            </a:r>
          </a:p>
          <a:p>
            <a:pPr lvl="1"/>
            <a:r>
              <a:rPr lang="es-ES" dirty="0"/>
              <a:t>Asesino</a:t>
            </a:r>
          </a:p>
          <a:p>
            <a:pPr lvl="1"/>
            <a:r>
              <a:rPr lang="es-ES" dirty="0"/>
              <a:t>Luchador</a:t>
            </a:r>
          </a:p>
          <a:p>
            <a:pPr lvl="1"/>
            <a:r>
              <a:rPr lang="es-ES" dirty="0"/>
              <a:t>Tanque</a:t>
            </a:r>
          </a:p>
          <a:p>
            <a:pPr lvl="1"/>
            <a:r>
              <a:rPr lang="es-ES" dirty="0"/>
              <a:t>Mago</a:t>
            </a:r>
          </a:p>
          <a:p>
            <a:r>
              <a:rPr lang="es-ES" dirty="0"/>
              <a:t>Cada campeón puede jugarse en una o varias posiciones</a:t>
            </a:r>
          </a:p>
          <a:p>
            <a:r>
              <a:rPr lang="es-ES" dirty="0"/>
              <a:t>Generalmente en cada línea se suele jugar un tipo de campeón predefinido</a:t>
            </a:r>
          </a:p>
          <a:p>
            <a:r>
              <a:rPr lang="es-ES" dirty="0"/>
              <a:t>En cada partida, el campeón va subiendo de nivel, desde el 1 al 18</a:t>
            </a:r>
          </a:p>
          <a:p>
            <a:r>
              <a:rPr lang="es-ES" dirty="0"/>
              <a:t>Todos los campeones tiene un ataque básico, cuerpo a cuerpo o a distancia</a:t>
            </a:r>
          </a:p>
          <a:p>
            <a:r>
              <a:rPr lang="es-ES" dirty="0"/>
              <a:t>Cada campeón tiene 4 habilidades principales y una pasiva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28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8541F-A82F-44F5-9C47-4671E78A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habilidades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0F636-90E1-4875-BD96-786079CD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58350"/>
            <a:ext cx="9404723" cy="4990050"/>
          </a:xfrm>
        </p:spPr>
        <p:txBody>
          <a:bodyPr/>
          <a:lstStyle/>
          <a:p>
            <a:r>
              <a:rPr lang="es-ES" dirty="0"/>
              <a:t>Cada subida de nivel permite mejorar una habilidad</a:t>
            </a:r>
          </a:p>
          <a:p>
            <a:r>
              <a:rPr lang="es-ES" dirty="0"/>
              <a:t>Las estadísticas del campeón influyen en los números de las habilidades</a:t>
            </a:r>
          </a:p>
          <a:p>
            <a:r>
              <a:rPr lang="es-ES" dirty="0"/>
              <a:t>Existen tres tipos de daño</a:t>
            </a:r>
          </a:p>
          <a:p>
            <a:pPr lvl="1"/>
            <a:r>
              <a:rPr lang="es-ES" dirty="0"/>
              <a:t>Físico</a:t>
            </a:r>
          </a:p>
          <a:p>
            <a:pPr lvl="1"/>
            <a:r>
              <a:rPr lang="es-ES" dirty="0"/>
              <a:t>Mágico</a:t>
            </a:r>
          </a:p>
          <a:p>
            <a:pPr lvl="1"/>
            <a:r>
              <a:rPr lang="es-ES" dirty="0"/>
              <a:t>Verdadero</a:t>
            </a:r>
          </a:p>
          <a:p>
            <a:r>
              <a:rPr lang="es-ES" dirty="0"/>
              <a:t>Cada habilidad puede realizar un tipo de daño, no hacerlo, curar o realizar un efecto de control de adversario</a:t>
            </a:r>
          </a:p>
          <a:p>
            <a:pPr lvl="1"/>
            <a:r>
              <a:rPr lang="es-ES" dirty="0"/>
              <a:t>Ralentizar</a:t>
            </a:r>
          </a:p>
          <a:p>
            <a:pPr lvl="1"/>
            <a:r>
              <a:rPr lang="es-ES" dirty="0"/>
              <a:t>Parar</a:t>
            </a:r>
          </a:p>
          <a:p>
            <a:pPr lvl="1"/>
            <a:r>
              <a:rPr lang="es-ES" dirty="0"/>
              <a:t>Aturdir</a:t>
            </a:r>
          </a:p>
          <a:p>
            <a:pPr lvl="1"/>
            <a:r>
              <a:rPr lang="es-ES" dirty="0"/>
              <a:t>Provocar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ED4A96-41B0-402D-ABFC-DEA81BDC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03" y="4905188"/>
            <a:ext cx="326753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1C032-8D8C-4B18-ABDA-602C154A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estadísticas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3D85-C7A0-4203-92E5-F8BC89561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s-ES" dirty="0"/>
              <a:t>Daño de ataque (AD)</a:t>
            </a:r>
          </a:p>
          <a:p>
            <a:pPr lvl="1"/>
            <a:r>
              <a:rPr lang="es-ES" dirty="0"/>
              <a:t>Probabilidad de impacto crítico</a:t>
            </a:r>
          </a:p>
          <a:p>
            <a:pPr lvl="1"/>
            <a:r>
              <a:rPr lang="es-ES" dirty="0"/>
              <a:t>Velocidad de ataque</a:t>
            </a:r>
          </a:p>
          <a:p>
            <a:pPr lvl="1"/>
            <a:r>
              <a:rPr lang="es-ES" dirty="0"/>
              <a:t>Poder de habilidad (AP)</a:t>
            </a:r>
          </a:p>
          <a:p>
            <a:pPr lvl="1"/>
            <a:r>
              <a:rPr lang="es-ES" dirty="0"/>
              <a:t>Maná y regeneración</a:t>
            </a:r>
          </a:p>
          <a:p>
            <a:pPr lvl="1"/>
            <a:r>
              <a:rPr lang="es-ES" dirty="0"/>
              <a:t>Velocidad de movimiento</a:t>
            </a:r>
          </a:p>
          <a:p>
            <a:pPr lvl="1"/>
            <a:r>
              <a:rPr lang="es-ES" dirty="0"/>
              <a:t>Armadura</a:t>
            </a:r>
          </a:p>
          <a:p>
            <a:pPr lvl="1"/>
            <a:r>
              <a:rPr lang="es-ES" dirty="0"/>
              <a:t>Resistencia mágica</a:t>
            </a:r>
          </a:p>
          <a:p>
            <a:pPr lvl="1"/>
            <a:r>
              <a:rPr lang="es-ES" dirty="0"/>
              <a:t>Penetración de armadura</a:t>
            </a:r>
          </a:p>
          <a:p>
            <a:pPr lvl="2"/>
            <a:r>
              <a:rPr lang="es-ES" dirty="0"/>
              <a:t>Letalidad</a:t>
            </a:r>
          </a:p>
          <a:p>
            <a:pPr lvl="1"/>
            <a:r>
              <a:rPr lang="es-ES" dirty="0"/>
              <a:t>Penetración mágica</a:t>
            </a:r>
          </a:p>
          <a:p>
            <a:pPr lvl="1"/>
            <a:r>
              <a:rPr lang="es-ES" dirty="0"/>
              <a:t>Velocidad de habilidades</a:t>
            </a:r>
          </a:p>
          <a:p>
            <a:pPr lvl="1"/>
            <a:r>
              <a:rPr lang="es-ES" dirty="0"/>
              <a:t>Vida y regeneración</a:t>
            </a:r>
          </a:p>
          <a:p>
            <a:pPr lvl="1"/>
            <a:r>
              <a:rPr lang="es-ES" dirty="0"/>
              <a:t>Robo de vida</a:t>
            </a:r>
          </a:p>
          <a:p>
            <a:pPr lvl="2"/>
            <a:r>
              <a:rPr lang="es-ES" dirty="0"/>
              <a:t>Succión física y </a:t>
            </a:r>
            <a:r>
              <a:rPr lang="es-ES" dirty="0" err="1"/>
              <a:t>omnisucción</a:t>
            </a:r>
            <a:endParaRPr lang="es-ES" dirty="0"/>
          </a:p>
          <a:p>
            <a:pPr lvl="1"/>
            <a:r>
              <a:rPr lang="es-ES" dirty="0"/>
              <a:t>Tenacidad</a:t>
            </a:r>
          </a:p>
          <a:p>
            <a:pPr lvl="1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4541FD-2011-48AE-84CB-1D345185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Todos los campeones tienen una serie de estadísticas que se mejoran comprando objetos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E3D594-FB98-4C4F-9B4F-97761334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22" y="3928845"/>
            <a:ext cx="1932196" cy="26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62B85E-6DE3-4D38-BCF4-094A1D2B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C8111C-525B-41CD-ABE4-308C09AA1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12980"/>
            <a:ext cx="9404723" cy="503541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Comprar objetos proporciona mejoras a las estadísticas</a:t>
            </a:r>
          </a:p>
          <a:p>
            <a:r>
              <a:rPr lang="es-ES" dirty="0"/>
              <a:t>También dan otros efectos pasivos</a:t>
            </a:r>
          </a:p>
          <a:p>
            <a:r>
              <a:rPr lang="es-ES" dirty="0"/>
              <a:t>Además, algunos tienen efectos activos</a:t>
            </a:r>
          </a:p>
          <a:p>
            <a:r>
              <a:rPr lang="es-ES" dirty="0"/>
              <a:t>Existen objetos consumibles, se usan, hacen un efecto y desaparecen</a:t>
            </a:r>
          </a:p>
          <a:p>
            <a:r>
              <a:rPr lang="es-ES" dirty="0"/>
              <a:t>Cada campeón tiene hueco para 6 objetos</a:t>
            </a:r>
          </a:p>
          <a:p>
            <a:r>
              <a:rPr lang="es-ES" dirty="0"/>
              <a:t>Existen campeones con objetos exclusivos</a:t>
            </a:r>
          </a:p>
          <a:p>
            <a:r>
              <a:rPr lang="es-ES" dirty="0"/>
              <a:t>Distintos tipos de objetos</a:t>
            </a:r>
          </a:p>
          <a:p>
            <a:pPr lvl="1"/>
            <a:r>
              <a:rPr lang="es-ES" dirty="0"/>
              <a:t>Iniciales</a:t>
            </a:r>
          </a:p>
          <a:p>
            <a:pPr lvl="1"/>
            <a:r>
              <a:rPr lang="es-ES" dirty="0"/>
              <a:t>Básicos</a:t>
            </a:r>
          </a:p>
          <a:p>
            <a:pPr lvl="1"/>
            <a:r>
              <a:rPr lang="es-ES" dirty="0"/>
              <a:t>Épicos</a:t>
            </a:r>
          </a:p>
          <a:p>
            <a:pPr lvl="1"/>
            <a:r>
              <a:rPr lang="es-ES" dirty="0"/>
              <a:t>Legendarios/Míticos</a:t>
            </a:r>
          </a:p>
          <a:p>
            <a:r>
              <a:rPr lang="es-ES" dirty="0"/>
              <a:t>Se combinan objetos para crear objetos de mayor nivel</a:t>
            </a:r>
          </a:p>
          <a:p>
            <a:r>
              <a:rPr lang="es-ES" dirty="0"/>
              <a:t>En total existen 279 objetos</a:t>
            </a:r>
          </a:p>
        </p:txBody>
      </p:sp>
    </p:spTree>
    <p:extLst>
      <p:ext uri="{BB962C8B-B14F-4D97-AF65-F5344CB8AC3E}">
        <p14:creationId xmlns:p14="http://schemas.microsoft.com/office/powerpoint/2010/main" val="136032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CD8F0-02A3-4A6C-B2C6-09C93655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ligas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19E4A-9433-42F7-9A77-F5B04B68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608673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En el juego existen distintas ligas que clasifican a los jugadores según su habilidad</a:t>
            </a:r>
          </a:p>
          <a:p>
            <a:r>
              <a:rPr lang="es-ES" dirty="0"/>
              <a:t>De Hierro a Diamante, cada liga está dividida en 4 subdivisiones, IV a I.</a:t>
            </a:r>
          </a:p>
          <a:p>
            <a:r>
              <a:rPr lang="es-ES" dirty="0"/>
              <a:t>Aspirante y Gran maestro tienen un número limitado de tamaño</a:t>
            </a:r>
          </a:p>
          <a:p>
            <a:pPr lvl="1"/>
            <a:r>
              <a:rPr lang="es-ES" dirty="0"/>
              <a:t>Aspirante con 300 jugadores</a:t>
            </a:r>
          </a:p>
          <a:p>
            <a:pPr lvl="1"/>
            <a:r>
              <a:rPr lang="es-ES" dirty="0"/>
              <a:t>GM con 700 jugadores</a:t>
            </a:r>
          </a:p>
          <a:p>
            <a:r>
              <a:rPr lang="es-ES" dirty="0"/>
              <a:t>Los jugadores profesionales se encuentras en estas ligas</a:t>
            </a:r>
          </a:p>
          <a:p>
            <a:r>
              <a:rPr lang="es-ES" dirty="0"/>
              <a:t>También jugadores que no compiten pero con el mismo conocimiento del juego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CDF17-81F8-4544-A3BA-5AC18B6CE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Hierro - 2%</a:t>
            </a:r>
          </a:p>
          <a:p>
            <a:r>
              <a:rPr lang="es-ES" dirty="0"/>
              <a:t>Bronce - 20%</a:t>
            </a:r>
          </a:p>
          <a:p>
            <a:r>
              <a:rPr lang="es-ES" dirty="0"/>
              <a:t>Plata - 37%</a:t>
            </a:r>
          </a:p>
          <a:p>
            <a:r>
              <a:rPr lang="es-ES" dirty="0"/>
              <a:t>Oro - 28%</a:t>
            </a:r>
          </a:p>
          <a:p>
            <a:r>
              <a:rPr lang="es-ES" dirty="0"/>
              <a:t>Platino - 10%</a:t>
            </a:r>
          </a:p>
          <a:p>
            <a:r>
              <a:rPr lang="es-ES" dirty="0"/>
              <a:t>Diamante - 1.5%</a:t>
            </a:r>
          </a:p>
          <a:p>
            <a:r>
              <a:rPr lang="es-ES" dirty="0"/>
              <a:t>Maestro - 0.12%</a:t>
            </a:r>
          </a:p>
          <a:p>
            <a:r>
              <a:rPr lang="es-ES" dirty="0"/>
              <a:t>Gran maestro - 0.029%</a:t>
            </a:r>
          </a:p>
          <a:p>
            <a:r>
              <a:rPr lang="es-ES" dirty="0"/>
              <a:t>Aspirante (</a:t>
            </a:r>
            <a:r>
              <a:rPr lang="es-ES" dirty="0" err="1"/>
              <a:t>Challenger</a:t>
            </a:r>
            <a:r>
              <a:rPr lang="es-ES" dirty="0"/>
              <a:t>) - 0.013%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74DC-0963-43F2-94D6-C1E776D61A31}"/>
              </a:ext>
            </a:extLst>
          </p:cNvPr>
          <p:cNvSpPr txBox="1"/>
          <p:nvPr/>
        </p:nvSpPr>
        <p:spPr>
          <a:xfrm>
            <a:off x="5654493" y="5696125"/>
            <a:ext cx="59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https://www.esportstales.com/league-of-legends/rank-distribution-percentage-of-players-by-tier</a:t>
            </a:r>
          </a:p>
        </p:txBody>
      </p:sp>
    </p:spTree>
    <p:extLst>
      <p:ext uri="{BB962C8B-B14F-4D97-AF65-F5344CB8AC3E}">
        <p14:creationId xmlns:p14="http://schemas.microsoft.com/office/powerpoint/2010/main" val="183122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2F329-7245-4D98-AE5B-40DDFC6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297"/>
          </a:xfrm>
        </p:spPr>
        <p:txBody>
          <a:bodyPr/>
          <a:lstStyle/>
          <a:p>
            <a:r>
              <a:rPr lang="es-ES" dirty="0"/>
              <a:t>Motivación del TFM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1ECE65-0860-4554-9BF3-3ED59CB68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1252297"/>
            <a:ext cx="4396338" cy="576262"/>
          </a:xfrm>
        </p:spPr>
        <p:txBody>
          <a:bodyPr/>
          <a:lstStyle/>
          <a:p>
            <a:r>
              <a:rPr lang="es-ES" dirty="0"/>
              <a:t>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EDF41-B12F-4EDA-A24B-57EB0969A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Muchos objetos, muchos campeones, demasiadas combinaciones</a:t>
            </a:r>
          </a:p>
          <a:p>
            <a:r>
              <a:rPr lang="es-ES" dirty="0"/>
              <a:t>Variaciones dependiendo de la posición que tome un campeón</a:t>
            </a:r>
          </a:p>
          <a:p>
            <a:r>
              <a:rPr lang="es-ES" dirty="0"/>
              <a:t>También puede variar según los campeones enemigos o sus compras</a:t>
            </a:r>
          </a:p>
          <a:p>
            <a:r>
              <a:rPr lang="es-ES" dirty="0"/>
              <a:t>Gran curva de aprendizaje para jugadores nuevos</a:t>
            </a:r>
          </a:p>
          <a:p>
            <a:r>
              <a:rPr lang="es-ES" dirty="0"/>
              <a:t>Única forma de aprender es mediante experiencia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0B9E17-D5AF-4611-8D3D-C26C637A4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285045"/>
            <a:ext cx="4396339" cy="576262"/>
          </a:xfrm>
        </p:spPr>
        <p:txBody>
          <a:bodyPr/>
          <a:lstStyle/>
          <a:p>
            <a:r>
              <a:rPr lang="es-ES" dirty="0"/>
              <a:t>La propuesta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6A09C6-AA49-4393-B430-65E2B5516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Los jugadores en ligas más altas suelen jugar muchas partidas</a:t>
            </a:r>
          </a:p>
          <a:p>
            <a:r>
              <a:rPr lang="es-ES" dirty="0"/>
              <a:t>Tienen conocimiento muy especializado en una posición y un número reducido de campeones.</a:t>
            </a:r>
          </a:p>
          <a:p>
            <a:r>
              <a:rPr lang="es-ES" dirty="0"/>
              <a:t>Usar aprendizaje no supervisado para analizar las partidas de estos jugadores</a:t>
            </a:r>
          </a:p>
          <a:p>
            <a:r>
              <a:rPr lang="es-ES" dirty="0"/>
              <a:t>Extraer el conocimiento que poseen sobre campeones y objetos</a:t>
            </a:r>
          </a:p>
          <a:p>
            <a:r>
              <a:rPr lang="es-ES" dirty="0"/>
              <a:t>De forma indirecta, obtener las </a:t>
            </a:r>
            <a:r>
              <a:rPr lang="es-ES"/>
              <a:t>compras óptimas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7966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</TotalTime>
  <Words>637</Words>
  <Application>Microsoft Office PowerPoint</Application>
  <PresentationFormat>Panorámica</PresentationFormat>
  <Paragraphs>118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LEAGUE OF LEGENDS</vt:lpstr>
      <vt:lpstr>Unos datos para empezar</vt:lpstr>
      <vt:lpstr>El juego</vt:lpstr>
      <vt:lpstr>Los campeones</vt:lpstr>
      <vt:lpstr>Las habilidades</vt:lpstr>
      <vt:lpstr>Las estadísticas</vt:lpstr>
      <vt:lpstr>Los objetos</vt:lpstr>
      <vt:lpstr>Las ligas</vt:lpstr>
      <vt:lpstr>Motivación del TFM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</dc:title>
  <dc:creator>Iván Iglesias Cuesta</dc:creator>
  <cp:lastModifiedBy>Iván Iglesias Cuesta</cp:lastModifiedBy>
  <cp:revision>21</cp:revision>
  <dcterms:created xsi:type="dcterms:W3CDTF">2021-06-15T09:56:22Z</dcterms:created>
  <dcterms:modified xsi:type="dcterms:W3CDTF">2021-07-27T20:42:55Z</dcterms:modified>
</cp:coreProperties>
</file>